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modernComment_11F_4B54330.xml" ContentType="application/vnd.ms-powerpoint.comments+xml"/>
  <Override PartName="/ppt/comments/modernComment_120_7AD48DB0.xml" ContentType="application/vnd.ms-powerpoint.comments+xml"/>
  <Override PartName="/ppt/comments/modernComment_12D_D51E2DBC.xml" ContentType="application/vnd.ms-powerpoint.comments+xml"/>
  <Override PartName="/ppt/comments/modernComment_122_8709AF37.xml" ContentType="application/vnd.ms-powerpoint.comments+xml"/>
  <Override PartName="/ppt/comments/modernComment_126_10C86D26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4"/>
  </p:handoutMasterIdLst>
  <p:sldIdLst>
    <p:sldId id="256" r:id="rId2"/>
    <p:sldId id="279" r:id="rId3"/>
    <p:sldId id="300" r:id="rId4"/>
    <p:sldId id="257" r:id="rId5"/>
    <p:sldId id="269" r:id="rId6"/>
    <p:sldId id="283" r:id="rId7"/>
    <p:sldId id="284" r:id="rId8"/>
    <p:sldId id="285" r:id="rId9"/>
    <p:sldId id="286" r:id="rId10"/>
    <p:sldId id="287" r:id="rId11"/>
    <p:sldId id="288" r:id="rId12"/>
    <p:sldId id="301" r:id="rId13"/>
    <p:sldId id="289" r:id="rId14"/>
    <p:sldId id="290" r:id="rId15"/>
    <p:sldId id="291" r:id="rId16"/>
    <p:sldId id="292" r:id="rId17"/>
    <p:sldId id="295" r:id="rId18"/>
    <p:sldId id="294" r:id="rId19"/>
    <p:sldId id="296" r:id="rId20"/>
    <p:sldId id="297" r:id="rId21"/>
    <p:sldId id="298" r:id="rId22"/>
    <p:sldId id="29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74BA90-0A94-ACA0-541E-DF0611C88B78}" name="Anuja Das" initials="AD" userId="S::anuja.das@biogen.com::f9c7de31-1a09-4600-be0d-54e4be4b96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8E5"/>
    <a:srgbClr val="397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42F76-C98D-4010-86B1-13EF37D72C69}" v="90" dt="2025-10-03T15:22:23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8" autoAdjust="0"/>
    <p:restoredTop sz="94660"/>
  </p:normalViewPr>
  <p:slideViewPr>
    <p:cSldViewPr snapToGrid="0" showGuides="1">
      <p:cViewPr varScale="1">
        <p:scale>
          <a:sx n="57" d="100"/>
          <a:sy n="57" d="100"/>
        </p:scale>
        <p:origin x="40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198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11F_4B5433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3AFDA05-5FC0-47E8-BA9A-ECD87E4ABAE6}" authorId="{F274BA90-0A94-ACA0-541E-DF0611C88B78}" status="resolved" created="2025-09-30T18:40:44.70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78988080" sldId="287"/>
      <ac:spMk id="10" creationId="{CD7F44AA-9B6C-6F35-26DE-5908B2BAF420}"/>
      <ac:txMk cp="0" len="1">
        <ac:context len="21" hash="2170747938"/>
      </ac:txMk>
    </ac:txMkLst>
    <p188:pos x="2652174" y="299927"/>
    <p188:txBody>
      <a:bodyPr/>
      <a:lstStyle/>
      <a:p>
        <a:r>
          <a:rPr lang="en-US"/>
          <a:t>List the four criteria of metrics from the web page</a:t>
        </a:r>
      </a:p>
    </p188:txBody>
  </p188:cm>
</p188:cmLst>
</file>

<file path=ppt/comments/modernComment_120_7AD48D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70BB93-42F1-4B4A-8E47-2718216ACEEC}" authorId="{F274BA90-0A94-ACA0-541E-DF0611C88B78}" created="2025-09-30T18:45:40.8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60750256" sldId="288"/>
      <ac:graphicFrameMk id="3" creationId="{862F07FB-1A1D-AD59-AD09-AB8CC39CD669}"/>
    </ac:deMkLst>
    <p188:txBody>
      <a:bodyPr/>
      <a:lstStyle/>
      <a:p>
        <a:r>
          <a:rPr lang="en-US"/>
          <a:t>Verbally speak to how each can used </a:t>
        </a:r>
      </a:p>
    </p188:txBody>
  </p188:cm>
</p188:cmLst>
</file>

<file path=ppt/comments/modernComment_122_8709AF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261C0F8-6F6D-4AC1-A260-B1B9AD3AE37C}" authorId="{F274BA90-0A94-ACA0-541E-DF0611C88B78}" created="2025-09-30T18:50:27.736">
    <pc:sldMkLst xmlns:pc="http://schemas.microsoft.com/office/powerpoint/2013/main/command">
      <pc:docMk/>
      <pc:sldMk cId="2265558839" sldId="290"/>
    </pc:sldMkLst>
    <p188:txBody>
      <a:bodyPr/>
      <a:lstStyle/>
      <a:p>
        <a:r>
          <a:rPr lang="en-US"/>
          <a:t>Read blog and tailor this slide and the next</a:t>
        </a:r>
      </a:p>
    </p188:txBody>
  </p188:cm>
</p188:cmLst>
</file>

<file path=ppt/comments/modernComment_126_10C86D2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691284-AA47-4304-8E53-45F6EF504ACE}" authorId="{F274BA90-0A94-ACA0-541E-DF0611C88B78}" created="2025-09-30T18:53:01.942">
    <pc:sldMkLst xmlns:pc="http://schemas.microsoft.com/office/powerpoint/2013/main/command">
      <pc:docMk/>
      <pc:sldMk cId="281570598" sldId="294"/>
    </pc:sldMkLst>
    <p188:replyLst>
      <p188:reply id="{753797F6-5DE3-4F34-A081-1D996F50774A}" authorId="{F274BA90-0A94-ACA0-541E-DF0611C88B78}" created="2025-09-30T18:54:23.594">
        <p188:txBody>
          <a:bodyPr/>
          <a:lstStyle/>
          <a:p>
            <a:r>
              <a:rPr lang="en-US"/>
              <a:t>Jaxon will ask colline for a slide or two</a:t>
            </a:r>
          </a:p>
        </p188:txBody>
      </p188:reply>
    </p188:replyLst>
    <p188:txBody>
      <a:bodyPr/>
      <a:lstStyle/>
      <a:p>
        <a:r>
          <a:rPr lang="en-US"/>
          <a:t>Use content from project overview presentation</a:t>
        </a:r>
      </a:p>
    </p188:txBody>
  </p188:cm>
</p188:cmLst>
</file>

<file path=ppt/comments/modernComment_12D_D51E2DB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B28461-A79B-408A-9E9E-06E91E39E808}" authorId="{F274BA90-0A94-ACA0-541E-DF0611C88B78}" created="2025-09-30T18:45:40.8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75524796" sldId="301"/>
      <ac:graphicFrameMk id="3" creationId="{0DBAE881-1079-25F8-06A2-4D6FCB0D1766}"/>
    </ac:deMkLst>
    <p188:txBody>
      <a:bodyPr/>
      <a:lstStyle/>
      <a:p>
        <a:r>
          <a:rPr lang="en-US"/>
          <a:t>Verbally speak to how each can used 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65384-27EF-46D0-AE10-28C571E91D7D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97B5E-031D-4DF2-9FEC-E3EDE3E04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26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415844" y="1095452"/>
            <a:ext cx="4543424" cy="4543424"/>
          </a:xfrm>
          <a:custGeom>
            <a:avLst/>
            <a:gdLst>
              <a:gd name="connsiteX0" fmla="*/ 2271712 w 4543424"/>
              <a:gd name="connsiteY0" fmla="*/ 0 h 4543424"/>
              <a:gd name="connsiteX1" fmla="*/ 4543424 w 4543424"/>
              <a:gd name="connsiteY1" fmla="*/ 2271712 h 4543424"/>
              <a:gd name="connsiteX2" fmla="*/ 2271712 w 4543424"/>
              <a:gd name="connsiteY2" fmla="*/ 4543424 h 4543424"/>
              <a:gd name="connsiteX3" fmla="*/ 0 w 4543424"/>
              <a:gd name="connsiteY3" fmla="*/ 2271712 h 4543424"/>
              <a:gd name="connsiteX4" fmla="*/ 2271712 w 4543424"/>
              <a:gd name="connsiteY4" fmla="*/ 0 h 4543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3424" h="4543424">
                <a:moveTo>
                  <a:pt x="2271712" y="0"/>
                </a:moveTo>
                <a:cubicBezTo>
                  <a:pt x="3526344" y="0"/>
                  <a:pt x="4543424" y="1017080"/>
                  <a:pt x="4543424" y="2271712"/>
                </a:cubicBezTo>
                <a:cubicBezTo>
                  <a:pt x="4543424" y="3526344"/>
                  <a:pt x="3526344" y="4543424"/>
                  <a:pt x="2271712" y="4543424"/>
                </a:cubicBezTo>
                <a:cubicBezTo>
                  <a:pt x="1017080" y="4543424"/>
                  <a:pt x="0" y="3526344"/>
                  <a:pt x="0" y="2271712"/>
                </a:cubicBezTo>
                <a:cubicBezTo>
                  <a:pt x="0" y="1017080"/>
                  <a:pt x="1017080" y="0"/>
                  <a:pt x="22717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38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633826" y="524260"/>
            <a:ext cx="4772024" cy="4772024"/>
          </a:xfrm>
          <a:custGeom>
            <a:avLst/>
            <a:gdLst>
              <a:gd name="connsiteX0" fmla="*/ 2386012 w 4772024"/>
              <a:gd name="connsiteY0" fmla="*/ 0 h 4772024"/>
              <a:gd name="connsiteX1" fmla="*/ 4772024 w 4772024"/>
              <a:gd name="connsiteY1" fmla="*/ 2386012 h 4772024"/>
              <a:gd name="connsiteX2" fmla="*/ 4664754 w 4772024"/>
              <a:gd name="connsiteY2" fmla="*/ 3095539 h 4772024"/>
              <a:gd name="connsiteX3" fmla="*/ 4657903 w 4772024"/>
              <a:gd name="connsiteY3" fmla="*/ 3114256 h 4772024"/>
              <a:gd name="connsiteX4" fmla="*/ 4412131 w 4772024"/>
              <a:gd name="connsiteY4" fmla="*/ 3208537 h 4772024"/>
              <a:gd name="connsiteX5" fmla="*/ 2663609 w 4772024"/>
              <a:gd name="connsiteY5" fmla="*/ 4513311 h 4772024"/>
              <a:gd name="connsiteX6" fmla="*/ 2467198 w 4772024"/>
              <a:gd name="connsiteY6" fmla="*/ 4767925 h 4772024"/>
              <a:gd name="connsiteX7" fmla="*/ 2386012 w 4772024"/>
              <a:gd name="connsiteY7" fmla="*/ 4772024 h 4772024"/>
              <a:gd name="connsiteX8" fmla="*/ 0 w 4772024"/>
              <a:gd name="connsiteY8" fmla="*/ 2386012 h 4772024"/>
              <a:gd name="connsiteX9" fmla="*/ 2386012 w 4772024"/>
              <a:gd name="connsiteY9" fmla="*/ 0 h 4772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72024" h="4772024">
                <a:moveTo>
                  <a:pt x="2386012" y="0"/>
                </a:moveTo>
                <a:cubicBezTo>
                  <a:pt x="3703770" y="0"/>
                  <a:pt x="4772024" y="1068254"/>
                  <a:pt x="4772024" y="2386012"/>
                </a:cubicBezTo>
                <a:cubicBezTo>
                  <a:pt x="4772024" y="2633092"/>
                  <a:pt x="4734468" y="2871400"/>
                  <a:pt x="4664754" y="3095539"/>
                </a:cubicBezTo>
                <a:lnTo>
                  <a:pt x="4657903" y="3114256"/>
                </a:lnTo>
                <a:lnTo>
                  <a:pt x="4412131" y="3208537"/>
                </a:lnTo>
                <a:cubicBezTo>
                  <a:pt x="3730693" y="3501695"/>
                  <a:pt x="3132684" y="3951787"/>
                  <a:pt x="2663609" y="4513311"/>
                </a:cubicBezTo>
                <a:lnTo>
                  <a:pt x="2467198" y="4767925"/>
                </a:lnTo>
                <a:lnTo>
                  <a:pt x="2386012" y="4772024"/>
                </a:lnTo>
                <a:cubicBezTo>
                  <a:pt x="1068254" y="4772024"/>
                  <a:pt x="0" y="3703770"/>
                  <a:pt x="0" y="2386012"/>
                </a:cubicBezTo>
                <a:cubicBezTo>
                  <a:pt x="0" y="1068254"/>
                  <a:pt x="1068254" y="0"/>
                  <a:pt x="2386012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9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667002" y="0"/>
            <a:ext cx="6807953" cy="6858000"/>
          </a:xfrm>
          <a:custGeom>
            <a:avLst/>
            <a:gdLst>
              <a:gd name="connsiteX0" fmla="*/ 3429000 w 6807953"/>
              <a:gd name="connsiteY0" fmla="*/ 0 h 6858000"/>
              <a:gd name="connsiteX1" fmla="*/ 6703839 w 6807953"/>
              <a:gd name="connsiteY1" fmla="*/ 2409321 h 6858000"/>
              <a:gd name="connsiteX2" fmla="*/ 6712298 w 6807953"/>
              <a:gd name="connsiteY2" fmla="*/ 2442219 h 6858000"/>
              <a:gd name="connsiteX3" fmla="*/ 6671729 w 6807953"/>
              <a:gd name="connsiteY3" fmla="*/ 2464240 h 6858000"/>
              <a:gd name="connsiteX4" fmla="*/ 6285361 w 6807953"/>
              <a:gd name="connsiteY4" fmla="*/ 3190910 h 6858000"/>
              <a:gd name="connsiteX5" fmla="*/ 6671729 w 6807953"/>
              <a:gd name="connsiteY5" fmla="*/ 3917581 h 6858000"/>
              <a:gd name="connsiteX6" fmla="*/ 6807953 w 6807953"/>
              <a:gd name="connsiteY6" fmla="*/ 3991521 h 6858000"/>
              <a:gd name="connsiteX7" fmla="*/ 6788335 w 6807953"/>
              <a:gd name="connsiteY7" fmla="*/ 4120063 h 6858000"/>
              <a:gd name="connsiteX8" fmla="*/ 3429000 w 6807953"/>
              <a:gd name="connsiteY8" fmla="*/ 6858000 h 6858000"/>
              <a:gd name="connsiteX9" fmla="*/ 0 w 6807953"/>
              <a:gd name="connsiteY9" fmla="*/ 3429000 h 6858000"/>
              <a:gd name="connsiteX10" fmla="*/ 3429000 w 6807953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07953" h="6858000">
                <a:moveTo>
                  <a:pt x="3429000" y="0"/>
                </a:moveTo>
                <a:cubicBezTo>
                  <a:pt x="4967700" y="0"/>
                  <a:pt x="6269688" y="1013483"/>
                  <a:pt x="6703839" y="2409321"/>
                </a:cubicBezTo>
                <a:lnTo>
                  <a:pt x="6712298" y="2442219"/>
                </a:lnTo>
                <a:lnTo>
                  <a:pt x="6671729" y="2464240"/>
                </a:lnTo>
                <a:cubicBezTo>
                  <a:pt x="6438622" y="2621723"/>
                  <a:pt x="6285361" y="2888419"/>
                  <a:pt x="6285361" y="3190910"/>
                </a:cubicBezTo>
                <a:cubicBezTo>
                  <a:pt x="6285361" y="3493401"/>
                  <a:pt x="6438622" y="3760097"/>
                  <a:pt x="6671729" y="3917581"/>
                </a:cubicBezTo>
                <a:lnTo>
                  <a:pt x="6807953" y="3991521"/>
                </a:lnTo>
                <a:lnTo>
                  <a:pt x="6788335" y="4120063"/>
                </a:lnTo>
                <a:cubicBezTo>
                  <a:pt x="6468593" y="5682600"/>
                  <a:pt x="5086061" y="6858000"/>
                  <a:pt x="3429000" y="6858000"/>
                </a:cubicBez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6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158626" y="1053193"/>
            <a:ext cx="4751614" cy="4751614"/>
          </a:xfrm>
          <a:custGeom>
            <a:avLst/>
            <a:gdLst>
              <a:gd name="connsiteX0" fmla="*/ 2375807 w 4751614"/>
              <a:gd name="connsiteY0" fmla="*/ 0 h 4751614"/>
              <a:gd name="connsiteX1" fmla="*/ 4751614 w 4751614"/>
              <a:gd name="connsiteY1" fmla="*/ 2375807 h 4751614"/>
              <a:gd name="connsiteX2" fmla="*/ 2375807 w 4751614"/>
              <a:gd name="connsiteY2" fmla="*/ 4751614 h 4751614"/>
              <a:gd name="connsiteX3" fmla="*/ 0 w 4751614"/>
              <a:gd name="connsiteY3" fmla="*/ 2375807 h 4751614"/>
              <a:gd name="connsiteX4" fmla="*/ 2375807 w 4751614"/>
              <a:gd name="connsiteY4" fmla="*/ 0 h 475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14" h="4751614">
                <a:moveTo>
                  <a:pt x="2375807" y="0"/>
                </a:moveTo>
                <a:cubicBezTo>
                  <a:pt x="3687929" y="0"/>
                  <a:pt x="4751614" y="1063685"/>
                  <a:pt x="4751614" y="2375807"/>
                </a:cubicBezTo>
                <a:cubicBezTo>
                  <a:pt x="4751614" y="3687929"/>
                  <a:pt x="3687929" y="4751614"/>
                  <a:pt x="2375807" y="4751614"/>
                </a:cubicBezTo>
                <a:cubicBezTo>
                  <a:pt x="1063685" y="4751614"/>
                  <a:pt x="0" y="3687929"/>
                  <a:pt x="0" y="2375807"/>
                </a:cubicBezTo>
                <a:cubicBezTo>
                  <a:pt x="0" y="1063685"/>
                  <a:pt x="1063685" y="0"/>
                  <a:pt x="237580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9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0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924C7-EF30-45D3-B99D-8F2409E42B72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B5634-3CC9-4CCA-A080-DF66BE790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03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5" r:id="rId4"/>
    <p:sldLayoutId id="21474836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microsoft.com/office/2018/10/relationships/comments" Target="../comments/modernComment_11F_4B543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microsoft.com/office/2018/10/relationships/comments" Target="../comments/modernComment_120_7AD48DB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microsoft.com/office/2018/10/relationships/comments" Target="../comments/modernComment_12D_D51E2DBC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3.emf"/><Relationship Id="rId4" Type="http://schemas.microsoft.com/office/2018/10/relationships/comments" Target="../comments/modernComment_122_8709AF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microsoft.com/office/2018/10/relationships/comments" Target="../comments/modernComment_126_10C86D2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armar.org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3.sv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svg"/><Relationship Id="rId9" Type="http://schemas.openxmlformats.org/officeDocument/2006/relationships/hyperlink" Target="https://lists.r-consortium.org/g/RConsortium-Validation-Hub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mailto:eric.milliman@biogen.com" TargetMode="External"/><Relationship Id="rId7" Type="http://schemas.openxmlformats.org/officeDocument/2006/relationships/image" Target="../media/image1.emf"/><Relationship Id="rId2" Type="http://schemas.openxmlformats.org/officeDocument/2006/relationships/hyperlink" Target="mailto:Anuja.das@biogen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hyperlink" Target="mailto:coline.zeballos@roche.com" TargetMode="External"/><Relationship Id="rId4" Type="http://schemas.openxmlformats.org/officeDocument/2006/relationships/hyperlink" Target="mailto:aclark02@arcusbio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03208" y="2968465"/>
            <a:ext cx="57165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Validating R for Pharma</a:t>
            </a:r>
          </a:p>
        </p:txBody>
      </p:sp>
      <p:sp>
        <p:nvSpPr>
          <p:cNvPr id="23" name="Freeform 22"/>
          <p:cNvSpPr/>
          <p:nvPr/>
        </p:nvSpPr>
        <p:spPr>
          <a:xfrm>
            <a:off x="0" y="-362339"/>
            <a:ext cx="8449603" cy="7220339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noFill/>
          <a:ln w="50800">
            <a:solidFill>
              <a:srgbClr val="68B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0" y="0"/>
            <a:ext cx="7594705" cy="6858000"/>
          </a:xfrm>
          <a:custGeom>
            <a:avLst/>
            <a:gdLst>
              <a:gd name="connsiteX0" fmla="*/ 0 w 7594705"/>
              <a:gd name="connsiteY0" fmla="*/ 0 h 6858000"/>
              <a:gd name="connsiteX1" fmla="*/ 13295 w 7594705"/>
              <a:gd name="connsiteY1" fmla="*/ 0 h 6858000"/>
              <a:gd name="connsiteX2" fmla="*/ 35767 w 7594705"/>
              <a:gd name="connsiteY2" fmla="*/ 65353 h 6858000"/>
              <a:gd name="connsiteX3" fmla="*/ 7249850 w 7594705"/>
              <a:gd name="connsiteY3" fmla="*/ 6841112 h 6858000"/>
              <a:gd name="connsiteX4" fmla="*/ 7594705 w 7594705"/>
              <a:gd name="connsiteY4" fmla="*/ 6854099 h 6858000"/>
              <a:gd name="connsiteX5" fmla="*/ 7594705 w 7594705"/>
              <a:gd name="connsiteY5" fmla="*/ 6858000 h 6858000"/>
              <a:gd name="connsiteX6" fmla="*/ 0 w 759470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94705" h="6858000">
                <a:moveTo>
                  <a:pt x="0" y="0"/>
                </a:moveTo>
                <a:lnTo>
                  <a:pt x="13295" y="0"/>
                </a:lnTo>
                <a:lnTo>
                  <a:pt x="35767" y="65353"/>
                </a:lnTo>
                <a:cubicBezTo>
                  <a:pt x="1444363" y="3927449"/>
                  <a:pt x="4130764" y="6605621"/>
                  <a:pt x="7249850" y="6841112"/>
                </a:cubicBezTo>
                <a:lnTo>
                  <a:pt x="7594705" y="6854099"/>
                </a:lnTo>
                <a:lnTo>
                  <a:pt x="75947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032055" y="3737906"/>
            <a:ext cx="78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Streamlining the Validation of Open-Source R Packages within Highly Regulated Pharmaceutical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67BAB-2A2F-7DB8-3EA9-D5F6C46FCF01}"/>
              </a:ext>
            </a:extLst>
          </p:cNvPr>
          <p:cNvSpPr txBox="1"/>
          <p:nvPr/>
        </p:nvSpPr>
        <p:spPr>
          <a:xfrm>
            <a:off x="8212015" y="6078721"/>
            <a:ext cx="3771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by Anuja Das on behalf of the R Validation Hub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C34E4C9-67C8-D6BE-96B4-2CD165181FD7}"/>
              </a:ext>
            </a:extLst>
          </p:cNvPr>
          <p:cNvSpPr/>
          <p:nvPr/>
        </p:nvSpPr>
        <p:spPr>
          <a:xfrm>
            <a:off x="9884054" y="384484"/>
            <a:ext cx="1938992" cy="1938992"/>
          </a:xfrm>
          <a:prstGeom prst="ellipse">
            <a:avLst/>
          </a:pr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B8C7D-12D8-C9F7-60C6-8F62D6CC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974" y="630219"/>
            <a:ext cx="1405688" cy="130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4216-E93D-533D-765B-FC8B369F7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8D875E-8FCF-7E68-121A-4983C88676BE}"/>
              </a:ext>
            </a:extLst>
          </p:cNvPr>
          <p:cNvSpPr/>
          <p:nvPr/>
        </p:nvSpPr>
        <p:spPr>
          <a:xfrm>
            <a:off x="7913077" y="2220954"/>
            <a:ext cx="3253154" cy="1274884"/>
          </a:xfrm>
          <a:prstGeom prst="roundRect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75F37B-8D66-9AF8-FA59-CBEC4BCA1210}"/>
              </a:ext>
            </a:extLst>
          </p:cNvPr>
          <p:cNvSpPr/>
          <p:nvPr/>
        </p:nvSpPr>
        <p:spPr>
          <a:xfrm>
            <a:off x="7913077" y="906504"/>
            <a:ext cx="3253154" cy="1274884"/>
          </a:xfrm>
          <a:prstGeom prst="roundRect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70EB0-F08F-95EF-6760-49ECECE0C1A7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Quality can be Quantified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646E8F-48B1-DC6C-F687-7E1DD55521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6EB544-083E-7310-3D59-629AFBB5F11D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144B1-369D-004D-4FBF-653559AA2AAD}"/>
              </a:ext>
            </a:extLst>
          </p:cNvPr>
          <p:cNvSpPr txBox="1"/>
          <p:nvPr/>
        </p:nvSpPr>
        <p:spPr>
          <a:xfrm>
            <a:off x="678873" y="1199952"/>
            <a:ext cx="6794590" cy="4608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license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Source code available for browsing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An easy to contact maintainer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Up-to-date news regarding new features and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place to report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Evidence that new bugs are being addressed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Package documentation &amp; user guides/ perhaps a website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Complete Function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Adequate test coverage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Community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Many more!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7F44AA-9B6C-6F35-26DE-5908B2BAF420}"/>
              </a:ext>
            </a:extLst>
          </p:cNvPr>
          <p:cNvSpPr txBox="1"/>
          <p:nvPr/>
        </p:nvSpPr>
        <p:spPr>
          <a:xfrm>
            <a:off x="8159261" y="1066892"/>
            <a:ext cx="2752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Unit Testing Metrics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C6B0F4-478D-FCCA-D52A-6A8DF9D31714}"/>
              </a:ext>
            </a:extLst>
          </p:cNvPr>
          <p:cNvSpPr txBox="1"/>
          <p:nvPr/>
        </p:nvSpPr>
        <p:spPr>
          <a:xfrm>
            <a:off x="7948292" y="2381342"/>
            <a:ext cx="31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Documentation Metrics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24C4F6-298A-CC13-6765-E15B86EDEE24}"/>
              </a:ext>
            </a:extLst>
          </p:cNvPr>
          <p:cNvSpPr/>
          <p:nvPr/>
        </p:nvSpPr>
        <p:spPr>
          <a:xfrm>
            <a:off x="7913077" y="3535404"/>
            <a:ext cx="3253154" cy="1274884"/>
          </a:xfrm>
          <a:prstGeom prst="roundRect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B017D-04C5-BE51-DF2C-CFEBA5DE72B8}"/>
              </a:ext>
            </a:extLst>
          </p:cNvPr>
          <p:cNvSpPr txBox="1"/>
          <p:nvPr/>
        </p:nvSpPr>
        <p:spPr>
          <a:xfrm>
            <a:off x="7948292" y="3695792"/>
            <a:ext cx="31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Community Engagement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6B0ADF-F1F5-5CDD-FC38-398A9630A156}"/>
              </a:ext>
            </a:extLst>
          </p:cNvPr>
          <p:cNvSpPr/>
          <p:nvPr/>
        </p:nvSpPr>
        <p:spPr>
          <a:xfrm>
            <a:off x="7913077" y="4849854"/>
            <a:ext cx="3253154" cy="1274884"/>
          </a:xfrm>
          <a:prstGeom prst="roundRect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A7DE2-09FF-C69B-EA60-131F21252C16}"/>
              </a:ext>
            </a:extLst>
          </p:cNvPr>
          <p:cNvSpPr txBox="1"/>
          <p:nvPr/>
        </p:nvSpPr>
        <p:spPr>
          <a:xfrm>
            <a:off x="7948292" y="5010242"/>
            <a:ext cx="3174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+mj-lt"/>
              </a:rPr>
              <a:t>Maintenance &amp; Reusability</a:t>
            </a:r>
          </a:p>
        </p:txBody>
      </p:sp>
    </p:spTree>
    <p:extLst>
      <p:ext uri="{BB962C8B-B14F-4D97-AF65-F5344CB8AC3E}">
        <p14:creationId xmlns:p14="http://schemas.microsoft.com/office/powerpoint/2010/main" val="789880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1351D-D82D-0303-C0A9-3E21B710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7A81D2-72C5-E6FC-D8AE-7D4023E8EC77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can use this?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6C59B2-4B33-BF5B-9FD6-6DF7B7551F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E3D22B-4337-9557-E486-50B2319544DE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2F07FB-1A1D-AD59-AD09-AB8CC39CD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761218"/>
              </p:ext>
            </p:extLst>
          </p:nvPr>
        </p:nvGraphicFramePr>
        <p:xfrm>
          <a:off x="2205181" y="1925190"/>
          <a:ext cx="8781300" cy="3007620"/>
        </p:xfrm>
        <a:graphic>
          <a:graphicData uri="http://schemas.openxmlformats.org/drawingml/2006/table">
            <a:tbl>
              <a:tblPr firstRow="1">
                <a:tableStyleId>{FABFCF23-3B69-468F-B69F-88F6DE6A72F2}</a:tableStyleId>
              </a:tblPr>
              <a:tblGrid>
                <a:gridCol w="4390650">
                  <a:extLst>
                    <a:ext uri="{9D8B030D-6E8A-4147-A177-3AD203B41FA5}">
                      <a16:colId xmlns:a16="http://schemas.microsoft.com/office/drawing/2014/main" val="158940029"/>
                    </a:ext>
                  </a:extLst>
                </a:gridCol>
                <a:gridCol w="4390650">
                  <a:extLst>
                    <a:ext uri="{9D8B030D-6E8A-4147-A177-3AD203B41FA5}">
                      <a16:colId xmlns:a16="http://schemas.microsoft.com/office/drawing/2014/main" val="3604921169"/>
                    </a:ext>
                  </a:extLst>
                </a:gridCol>
              </a:tblGrid>
              <a:tr h="751905">
                <a:tc>
                  <a:txBody>
                    <a:bodyPr/>
                    <a:lstStyle/>
                    <a:p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Usag</a:t>
                      </a:r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532178"/>
                  </a:ext>
                </a:extLst>
              </a:tr>
              <a:tr h="7519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Package 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570816"/>
                  </a:ext>
                </a:extLst>
              </a:tr>
              <a:tr h="7519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System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792012"/>
                  </a:ext>
                </a:extLst>
              </a:tr>
              <a:tr h="75190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Programmers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190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75025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49CD7-4D84-6D63-8315-81C7CAEE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53BA56-23EE-6EF8-9528-B550E4545BE4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can use this?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08E4D-717A-77AA-EB73-2B604D2594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34EBDF-6DE5-336B-1120-9AAB28AE747D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C236D9-0193-1DBE-73D1-B0E88366BE56}"/>
              </a:ext>
            </a:extLst>
          </p:cNvPr>
          <p:cNvSpPr/>
          <p:nvPr/>
        </p:nvSpPr>
        <p:spPr>
          <a:xfrm>
            <a:off x="5372482" y="1187779"/>
            <a:ext cx="1930393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Package Developers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EA6D87-9B10-D53D-7CA4-A1348EAA40ED}"/>
              </a:ext>
            </a:extLst>
          </p:cNvPr>
          <p:cNvSpPr/>
          <p:nvPr/>
        </p:nvSpPr>
        <p:spPr>
          <a:xfrm>
            <a:off x="7361452" y="1589505"/>
            <a:ext cx="2476229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en-US" sz="1400" dirty="0">
                <a:solidFill>
                  <a:schemeClr val="accent2"/>
                </a:solidFill>
              </a:rPr>
              <a:t>Initial testing and subsequent assessment of package complexity and use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D9DD3D8-F526-0916-4575-01931C55E9CF}"/>
              </a:ext>
            </a:extLst>
          </p:cNvPr>
          <p:cNvSpPr/>
          <p:nvPr/>
        </p:nvSpPr>
        <p:spPr>
          <a:xfrm>
            <a:off x="4326076" y="2892703"/>
            <a:ext cx="1930393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Programmers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0AE688-5ED2-11ED-81C2-DF4D67312773}"/>
              </a:ext>
            </a:extLst>
          </p:cNvPr>
          <p:cNvSpPr/>
          <p:nvPr/>
        </p:nvSpPr>
        <p:spPr>
          <a:xfrm>
            <a:off x="1849846" y="3294428"/>
            <a:ext cx="2396350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en-US" sz="1400" dirty="0">
                <a:solidFill>
                  <a:schemeClr val="accent2"/>
                </a:solidFill>
              </a:rPr>
              <a:t>Determining packages to use in day-to-day work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DABD836-C599-750D-2423-A7BBA48C27F3}"/>
              </a:ext>
            </a:extLst>
          </p:cNvPr>
          <p:cNvSpPr/>
          <p:nvPr/>
        </p:nvSpPr>
        <p:spPr>
          <a:xfrm>
            <a:off x="5372482" y="4597626"/>
            <a:ext cx="1930393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1850" tIns="362541" rIns="321850" bIns="362541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System Administrator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4B76B2-91D9-CB80-7171-9A55E89B9118}"/>
              </a:ext>
            </a:extLst>
          </p:cNvPr>
          <p:cNvSpPr/>
          <p:nvPr/>
        </p:nvSpPr>
        <p:spPr>
          <a:xfrm>
            <a:off x="7361452" y="4999352"/>
            <a:ext cx="2476229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en-US" sz="1400" dirty="0">
                <a:solidFill>
                  <a:schemeClr val="accent2"/>
                </a:solidFill>
              </a:rPr>
              <a:t>Understanding additional validation needed</a:t>
            </a:r>
          </a:p>
        </p:txBody>
      </p:sp>
    </p:spTree>
    <p:extLst>
      <p:ext uri="{BB962C8B-B14F-4D97-AF65-F5344CB8AC3E}">
        <p14:creationId xmlns:p14="http://schemas.microsoft.com/office/powerpoint/2010/main" val="35755247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74E4C-468C-5DAE-2830-43BF68AB5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2754546-4D80-39B5-F1D1-C8E0ED0F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591" y="0"/>
            <a:ext cx="5477264" cy="633820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51FBF27-48CF-4FFE-B94F-1071B84680B8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1F4124-A6D0-A032-C65C-1449E892A02D}"/>
              </a:ext>
            </a:extLst>
          </p:cNvPr>
          <p:cNvSpPr txBox="1"/>
          <p:nvPr/>
        </p:nvSpPr>
        <p:spPr>
          <a:xfrm>
            <a:off x="121063" y="4159406"/>
            <a:ext cx="3873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bg1"/>
                </a:solidFill>
              </a:rPr>
              <a:t>Tool 2: Interactive App using {</a:t>
            </a:r>
            <a:r>
              <a:rPr lang="en-US" sz="2400" b="1" spc="600" dirty="0" err="1">
                <a:solidFill>
                  <a:schemeClr val="bg1"/>
                </a:solidFill>
              </a:rPr>
              <a:t>riskmetric</a:t>
            </a:r>
            <a:r>
              <a:rPr lang="en-US" sz="2400" b="1" spc="600" dirty="0">
                <a:solidFill>
                  <a:schemeClr val="bg1"/>
                </a:solidFill>
              </a:rPr>
              <a:t>}</a:t>
            </a:r>
            <a:endParaRPr lang="id-ID" sz="24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3C676D-2EB9-8BF5-CBA6-8C4B71B19B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pic>
        <p:nvPicPr>
          <p:cNvPr id="9" name="Graphic 8" descr="A trophy cup">
            <a:extLst>
              <a:ext uri="{FF2B5EF4-FFF2-40B4-BE49-F238E27FC236}">
                <a16:creationId xmlns:a16="http://schemas.microsoft.com/office/drawing/2014/main" id="{77398AA3-72B4-92BF-8E9A-E54763B5C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7721" y="4512488"/>
            <a:ext cx="2136533" cy="2136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4DF279-5BD3-1D65-8C72-F3556A88D99D}"/>
              </a:ext>
            </a:extLst>
          </p:cNvPr>
          <p:cNvSpPr txBox="1"/>
          <p:nvPr/>
        </p:nvSpPr>
        <p:spPr>
          <a:xfrm>
            <a:off x="8662549" y="5599538"/>
            <a:ext cx="21365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Amasis MT Pro Black" panose="02040A04050005020304" pitchFamily="18" charset="0"/>
              </a:rPr>
              <a:t>Voted ‘Best App’ at Shiny Conference 2023</a:t>
            </a:r>
          </a:p>
        </p:txBody>
      </p:sp>
    </p:spTree>
    <p:extLst>
      <p:ext uri="{BB962C8B-B14F-4D97-AF65-F5344CB8AC3E}">
        <p14:creationId xmlns:p14="http://schemas.microsoft.com/office/powerpoint/2010/main" val="3195202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B9CB6-AC09-7955-9EF7-BEDC3C8F9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31082B-4B06-3097-93E3-BCC9A998ACEA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C141F6-DF3B-B111-F2BA-C46F16424E7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D07EBB-9D6E-65C4-DB20-5BD8E712028B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riskassessment</a:t>
            </a:r>
            <a:r>
              <a:rPr lang="en-US" sz="1600" dirty="0"/>
              <a:t>}</a:t>
            </a:r>
          </a:p>
        </p:txBody>
      </p:sp>
      <p:pic>
        <p:nvPicPr>
          <p:cNvPr id="3" name="riskassessment_markdown">
            <a:hlinkClick r:id="" action="ppaction://media"/>
            <a:extLst>
              <a:ext uri="{FF2B5EF4-FFF2-40B4-BE49-F238E27FC236}">
                <a16:creationId xmlns:a16="http://schemas.microsoft.com/office/drawing/2014/main" id="{E93E0188-BC1C-1D17-D467-C09DB6356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0265" y="1199055"/>
            <a:ext cx="11180616" cy="544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1EFD4-7079-30C8-5AAB-D742280FB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0BCC8A-15C5-C351-E575-A9F4BE28C74B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Automation – Integration with {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riskassessment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82739-FD83-B0AA-6E67-9EA86451EB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B5EBD1-5C41-9AD2-8C3B-C3B5D483A50A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riskassessment</a:t>
            </a:r>
            <a:r>
              <a:rPr lang="en-US" sz="16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E41D42-E5B9-D200-B036-91E9A1622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43" y="1074881"/>
            <a:ext cx="7332913" cy="569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49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D0348-82A2-1F2A-C586-B1D722742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0FE282-3CD2-6EB9-593B-47B5B4DCBA66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Dependencies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1F3606-FEE1-1ACD-FADA-CCC4B926C6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90444C-DDE2-65CD-7CF2-4F65F745194E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riskassessment</a:t>
            </a:r>
            <a:r>
              <a:rPr lang="en-US" sz="1600" dirty="0"/>
              <a:t>}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5EC03B-1395-94CD-FF82-C447C6C9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938" y="1123847"/>
            <a:ext cx="9764486" cy="541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71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nterior of warehouse">
            <a:extLst>
              <a:ext uri="{FF2B5EF4-FFF2-40B4-BE49-F238E27FC236}">
                <a16:creationId xmlns:a16="http://schemas.microsoft.com/office/drawing/2014/main" id="{1FC06B1B-54AB-CF90-AFDF-58CBC7DE84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3" r="16873"/>
          <a:stretch>
            <a:fillRect/>
          </a:stretch>
        </p:blipFill>
        <p:spPr/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249C3D-8955-5D99-5F75-0B2DC54221E6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774F42-F57D-CF44-25E0-40330770580A}"/>
              </a:ext>
            </a:extLst>
          </p:cNvPr>
          <p:cNvSpPr txBox="1"/>
          <p:nvPr/>
        </p:nvSpPr>
        <p:spPr>
          <a:xfrm>
            <a:off x="369101" y="4220962"/>
            <a:ext cx="3376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600" dirty="0">
                <a:solidFill>
                  <a:schemeClr val="bg1"/>
                </a:solidFill>
              </a:rPr>
              <a:t>Repositories Workstream</a:t>
            </a:r>
            <a:endParaRPr lang="id-ID" sz="3200" b="1" spc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964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4CDA1-4936-7035-60F9-5010D95F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FB049E-0A63-8C0D-B0E3-C95D2A1994CE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Driver and Scope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61B56-C842-06DB-4DD1-73D5E75D84F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E784D8-0455-F8BC-3E76-727C7A4E005D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Regulatory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C7A09-19E8-A222-08C6-34403792D41F}"/>
              </a:ext>
            </a:extLst>
          </p:cNvPr>
          <p:cNvSpPr txBox="1"/>
          <p:nvPr/>
        </p:nvSpPr>
        <p:spPr>
          <a:xfrm>
            <a:off x="678873" y="2364426"/>
            <a:ext cx="5264727" cy="294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Simplify the burden of assembling and storing </a:t>
            </a:r>
            <a:r>
              <a:rPr lang="en-US" b="1" dirty="0">
                <a:solidFill>
                  <a:schemeClr val="accent5"/>
                </a:solidFill>
              </a:rPr>
              <a:t>documentation and evidence </a:t>
            </a:r>
            <a:r>
              <a:rPr lang="en-US" dirty="0"/>
              <a:t>of R Package testing and validation assessments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Cross-industry repository </a:t>
            </a:r>
            <a:r>
              <a:rPr lang="en-US" dirty="0"/>
              <a:t>would reflect the true essence of open-source collaboration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</a:rPr>
              <a:t>Ultimate risk reduction </a:t>
            </a:r>
            <a:r>
              <a:rPr lang="en-US" dirty="0"/>
              <a:t>of using R packages for regulatory submissions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40C0D6-340D-CA32-1211-AD9AD0569DD9}"/>
              </a:ext>
            </a:extLst>
          </p:cNvPr>
          <p:cNvSpPr/>
          <p:nvPr/>
        </p:nvSpPr>
        <p:spPr>
          <a:xfrm>
            <a:off x="678873" y="1547446"/>
            <a:ext cx="5264727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3C38C17-F2CB-E73C-698C-F67C97B89B07}"/>
              </a:ext>
            </a:extLst>
          </p:cNvPr>
          <p:cNvSpPr/>
          <p:nvPr/>
        </p:nvSpPr>
        <p:spPr>
          <a:xfrm>
            <a:off x="6248400" y="1547445"/>
            <a:ext cx="5264727" cy="597877"/>
          </a:xfrm>
          <a:prstGeom prst="roundRect">
            <a:avLst/>
          </a:prstGeom>
          <a:solidFill>
            <a:srgbClr val="3973B3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Scope for the Pilot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11A89-EE31-8348-0B1C-3BF35C3686C4}"/>
              </a:ext>
            </a:extLst>
          </p:cNvPr>
          <p:cNvSpPr txBox="1"/>
          <p:nvPr/>
        </p:nvSpPr>
        <p:spPr>
          <a:xfrm>
            <a:off x="6248399" y="2364426"/>
            <a:ext cx="5264727" cy="2650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Base Reference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Automated Validated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Basic Repository to store and manage validated R packages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973B3"/>
                </a:solidFill>
              </a:rPr>
              <a:t>Slated for Q3 2024</a:t>
            </a:r>
          </a:p>
        </p:txBody>
      </p:sp>
    </p:spTree>
    <p:extLst>
      <p:ext uri="{BB962C8B-B14F-4D97-AF65-F5344CB8AC3E}">
        <p14:creationId xmlns:p14="http://schemas.microsoft.com/office/powerpoint/2010/main" val="2815705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2F773-C540-FE68-EE88-2B7BDF813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Five square speech bubbles in color">
            <a:extLst>
              <a:ext uri="{FF2B5EF4-FFF2-40B4-BE49-F238E27FC236}">
                <a16:creationId xmlns:a16="http://schemas.microsoft.com/office/drawing/2014/main" id="{62C7E56D-863E-174F-293B-4B8F1B93FB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9" r="15239"/>
          <a:stretch/>
        </p:blipFill>
        <p:spPr/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05A6ACA-A9F5-E7FD-9D6A-A617B14E7FEA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F87B6-B5AA-6615-B0F6-B8FACDE1F93A}"/>
              </a:ext>
            </a:extLst>
          </p:cNvPr>
          <p:cNvSpPr txBox="1"/>
          <p:nvPr/>
        </p:nvSpPr>
        <p:spPr>
          <a:xfrm>
            <a:off x="369101" y="4559516"/>
            <a:ext cx="3376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Communications</a:t>
            </a:r>
            <a:endParaRPr lang="id-ID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0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8DF4C8E-B5DC-BC43-8FE3-A158EB47D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7760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884054" y="384484"/>
            <a:ext cx="1938992" cy="1938992"/>
          </a:xfrm>
          <a:prstGeom prst="ellipse">
            <a:avLst/>
          </a:pr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F5A75-8E7C-1C4B-9ECC-D2B41B9F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974" y="630219"/>
            <a:ext cx="1405688" cy="1308071"/>
          </a:xfrm>
          <a:prstGeom prst="rect">
            <a:avLst/>
          </a:prstGeom>
        </p:spPr>
      </p:pic>
      <p:sp>
        <p:nvSpPr>
          <p:cNvPr id="24" name="Title 5">
            <a:extLst>
              <a:ext uri="{FF2B5EF4-FFF2-40B4-BE49-F238E27FC236}">
                <a16:creationId xmlns:a16="http://schemas.microsoft.com/office/drawing/2014/main" id="{933E16DA-B3A5-DE42-858B-5FAC7A3D661C}"/>
              </a:ext>
            </a:extLst>
          </p:cNvPr>
          <p:cNvSpPr txBox="1">
            <a:spLocks/>
          </p:cNvSpPr>
          <p:nvPr/>
        </p:nvSpPr>
        <p:spPr>
          <a:xfrm>
            <a:off x="599722" y="486083"/>
            <a:ext cx="6923823" cy="421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Agenda</a:t>
            </a:r>
          </a:p>
        </p:txBody>
      </p:sp>
      <p:graphicFrame>
        <p:nvGraphicFramePr>
          <p:cNvPr id="25" name="Content Placeholder 15">
            <a:extLst>
              <a:ext uri="{FF2B5EF4-FFF2-40B4-BE49-F238E27FC236}">
                <a16:creationId xmlns:a16="http://schemas.microsoft.com/office/drawing/2014/main" id="{87083BF3-F8C5-7C42-BED6-8F38C06C8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049543"/>
              </p:ext>
            </p:extLst>
          </p:nvPr>
        </p:nvGraphicFramePr>
        <p:xfrm>
          <a:off x="1103022" y="1938290"/>
          <a:ext cx="9252458" cy="43294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556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The R Validation Hub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8125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Our White Paper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7B7B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riskmetric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}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riskassessment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}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Regulatory R Package Repository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5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Verdana" charset="0"/>
                          <a:cs typeface="Verdana" charset="0"/>
                        </a:rPr>
                        <a:t>Communications</a:t>
                      </a:r>
                    </a:p>
                  </a:txBody>
                  <a:tcPr marL="103600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23812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682625" algn="dec"/>
                        </a:tabLst>
                      </a:pP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Verdana" charset="0"/>
                        <a:ea typeface="Verdana" charset="0"/>
                        <a:cs typeface="Verdana" charset="0"/>
                      </a:endParaRPr>
                    </a:p>
                  </a:txBody>
                  <a:tcPr marL="48141" marR="48141" marT="31883" marB="31883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F4F4F4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97295"/>
                  </a:ext>
                </a:extLst>
              </a:tr>
            </a:tbl>
          </a:graphicData>
        </a:graphic>
      </p:graphicFrame>
      <p:sp>
        <p:nvSpPr>
          <p:cNvPr id="58" name="Rectangle 57">
            <a:extLst>
              <a:ext uri="{FF2B5EF4-FFF2-40B4-BE49-F238E27FC236}">
                <a16:creationId xmlns:a16="http://schemas.microsoft.com/office/drawing/2014/main" id="{D51E0CAC-DD5A-BB46-839D-BD46AF43AC87}"/>
              </a:ext>
            </a:extLst>
          </p:cNvPr>
          <p:cNvSpPr/>
          <p:nvPr/>
        </p:nvSpPr>
        <p:spPr>
          <a:xfrm>
            <a:off x="478693" y="2138810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DC10CA-BF77-5B48-8B86-D35A3CFC3145}"/>
              </a:ext>
            </a:extLst>
          </p:cNvPr>
          <p:cNvSpPr/>
          <p:nvPr/>
        </p:nvSpPr>
        <p:spPr>
          <a:xfrm>
            <a:off x="478693" y="2841645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B8628-2F9B-0045-B71A-60DFA829D7F2}"/>
              </a:ext>
            </a:extLst>
          </p:cNvPr>
          <p:cNvSpPr/>
          <p:nvPr/>
        </p:nvSpPr>
        <p:spPr>
          <a:xfrm>
            <a:off x="469270" y="3555186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3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AFF597-98B4-C741-B02F-9EB08DDB4F20}"/>
              </a:ext>
            </a:extLst>
          </p:cNvPr>
          <p:cNvSpPr/>
          <p:nvPr/>
        </p:nvSpPr>
        <p:spPr>
          <a:xfrm>
            <a:off x="478693" y="4261561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4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21168E2-B88E-1947-B32E-C0878EB40226}"/>
              </a:ext>
            </a:extLst>
          </p:cNvPr>
          <p:cNvSpPr/>
          <p:nvPr/>
        </p:nvSpPr>
        <p:spPr>
          <a:xfrm>
            <a:off x="469270" y="4967936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685CD1-C833-A5AA-3098-DE31A642F552}"/>
              </a:ext>
            </a:extLst>
          </p:cNvPr>
          <p:cNvSpPr/>
          <p:nvPr/>
        </p:nvSpPr>
        <p:spPr>
          <a:xfrm>
            <a:off x="469270" y="5674311"/>
            <a:ext cx="3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00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A06A0-277B-B5CC-3167-442D84FE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2FD67E-20DB-4B64-6CB6-2FA1E5817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299"/>
          <a:stretch>
            <a:fillRect/>
          </a:stretch>
        </p:blipFill>
        <p:spPr>
          <a:xfrm>
            <a:off x="456647" y="2155582"/>
            <a:ext cx="7398483" cy="4422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2B86B6-108C-A0E2-24B9-617F00051A07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Our Platforms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A9FAD-39F7-218C-09F2-840FC9EC51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B73FC8-231D-E3C6-A918-BD05CA794529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Communications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D6AC3-6AC2-88EC-AB2B-1A8FA00A2D04}"/>
              </a:ext>
            </a:extLst>
          </p:cNvPr>
          <p:cNvSpPr/>
          <p:nvPr/>
        </p:nvSpPr>
        <p:spPr>
          <a:xfrm>
            <a:off x="456648" y="1547446"/>
            <a:ext cx="7398483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DF4DB0-43F6-5730-5D06-F92ACA450A60}"/>
              </a:ext>
            </a:extLst>
          </p:cNvPr>
          <p:cNvSpPr/>
          <p:nvPr/>
        </p:nvSpPr>
        <p:spPr>
          <a:xfrm>
            <a:off x="8294361" y="1538300"/>
            <a:ext cx="3440991" cy="59787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Community Meetings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76667-6753-97E1-B428-C87072860C49}"/>
              </a:ext>
            </a:extLst>
          </p:cNvPr>
          <p:cNvSpPr txBox="1"/>
          <p:nvPr/>
        </p:nvSpPr>
        <p:spPr>
          <a:xfrm>
            <a:off x="8294361" y="2223749"/>
            <a:ext cx="3440991" cy="2259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Past topics have included: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Unraveling the term ‘Validation’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A Deep Dive into our tools and resources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600" dirty="0"/>
              <a:t>Reflecting on industry case studies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7CF8B-4B24-B004-9297-20FF1812B358}"/>
              </a:ext>
            </a:extLst>
          </p:cNvPr>
          <p:cNvSpPr txBox="1"/>
          <p:nvPr/>
        </p:nvSpPr>
        <p:spPr>
          <a:xfrm>
            <a:off x="5455367" y="5011923"/>
            <a:ext cx="7398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pharmar.org</a:t>
            </a:r>
            <a:endParaRPr lang="en-US" sz="1400" b="1" dirty="0">
              <a:solidFill>
                <a:srgbClr val="397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44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0B777-3D0F-06DF-B747-947AAE1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3AF34E-E44B-4B9B-0EE5-871829BD4DF1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Involved!!!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62212-2046-3FFE-6F15-4353CF42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37F2F4-95E7-6764-0D72-5C2AFBDA6558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Communications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290B66-CCBF-E8DA-08E8-D2A9315E1E45}"/>
              </a:ext>
            </a:extLst>
          </p:cNvPr>
          <p:cNvSpPr/>
          <p:nvPr/>
        </p:nvSpPr>
        <p:spPr>
          <a:xfrm>
            <a:off x="6797652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6BBAE5-AD9A-F545-3F50-7534FBF33A45}"/>
              </a:ext>
            </a:extLst>
          </p:cNvPr>
          <p:cNvSpPr/>
          <p:nvPr/>
        </p:nvSpPr>
        <p:spPr>
          <a:xfrm>
            <a:off x="3842461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4275D3-7EA0-AFD6-3CF6-DBBAB6D3CA30}"/>
              </a:ext>
            </a:extLst>
          </p:cNvPr>
          <p:cNvSpPr/>
          <p:nvPr/>
        </p:nvSpPr>
        <p:spPr>
          <a:xfrm>
            <a:off x="887270" y="2736432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Group brainstorm with solid fill">
            <a:extLst>
              <a:ext uri="{FF2B5EF4-FFF2-40B4-BE49-F238E27FC236}">
                <a16:creationId xmlns:a16="http://schemas.microsoft.com/office/drawing/2014/main" id="{0AC7F0CB-AF70-8D45-2074-1C92307D7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36831" y="2988966"/>
            <a:ext cx="1156677" cy="1156677"/>
          </a:xfrm>
          <a:prstGeom prst="rect">
            <a:avLst/>
          </a:prstGeom>
        </p:spPr>
      </p:pic>
      <p:pic>
        <p:nvPicPr>
          <p:cNvPr id="12" name="Graphic 11" descr="Group with solid fill">
            <a:extLst>
              <a:ext uri="{FF2B5EF4-FFF2-40B4-BE49-F238E27FC236}">
                <a16:creationId xmlns:a16="http://schemas.microsoft.com/office/drawing/2014/main" id="{B0CEC9B0-BB60-AF5D-1400-57FB4FE6C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24365" y="3021185"/>
            <a:ext cx="1156676" cy="1156676"/>
          </a:xfrm>
          <a:prstGeom prst="rect">
            <a:avLst/>
          </a:prstGeom>
        </p:spPr>
      </p:pic>
      <p:pic>
        <p:nvPicPr>
          <p:cNvPr id="14" name="Graphic 13" descr="Lights On with solid fill">
            <a:extLst>
              <a:ext uri="{FF2B5EF4-FFF2-40B4-BE49-F238E27FC236}">
                <a16:creationId xmlns:a16="http://schemas.microsoft.com/office/drawing/2014/main" id="{477D6F14-6EB5-FFD6-D69E-38A668EE0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50186" y="3021183"/>
            <a:ext cx="1156677" cy="11566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855E4B-32B0-0DE1-A90E-D81CC4552D92}"/>
              </a:ext>
            </a:extLst>
          </p:cNvPr>
          <p:cNvSpPr txBox="1"/>
          <p:nvPr/>
        </p:nvSpPr>
        <p:spPr>
          <a:xfrm>
            <a:off x="338950" y="4508688"/>
            <a:ext cx="2752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Be a part of our Working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277E3-02E6-2636-920C-F13087286E71}"/>
              </a:ext>
            </a:extLst>
          </p:cNvPr>
          <p:cNvSpPr txBox="1"/>
          <p:nvPr/>
        </p:nvSpPr>
        <p:spPr>
          <a:xfrm>
            <a:off x="3430337" y="4508688"/>
            <a:ext cx="2752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Join our </a:t>
            </a:r>
            <a:r>
              <a:rPr lang="en-US" sz="2000" b="1" dirty="0">
                <a:solidFill>
                  <a:srgbClr val="68B8E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mailing list </a:t>
            </a:r>
            <a:r>
              <a:rPr lang="en-US" sz="2000" b="1" dirty="0">
                <a:solidFill>
                  <a:srgbClr val="3973B3"/>
                </a:solidFill>
              </a:rPr>
              <a:t>and attend Community Meetings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3CF7F1-3158-6C2C-1B59-FBBFB70D8528}"/>
              </a:ext>
            </a:extLst>
          </p:cNvPr>
          <p:cNvSpPr txBox="1"/>
          <p:nvPr/>
        </p:nvSpPr>
        <p:spPr>
          <a:xfrm>
            <a:off x="6318917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Tell us your ideas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BA5D16-B22B-E808-3602-2DCCD24DEFBC}"/>
              </a:ext>
            </a:extLst>
          </p:cNvPr>
          <p:cNvSpPr txBox="1"/>
          <p:nvPr/>
        </p:nvSpPr>
        <p:spPr>
          <a:xfrm>
            <a:off x="678873" y="1159038"/>
            <a:ext cx="10834254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The R Validation Hub is always looking to expand their network. These are a few ways to join in.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E4855C-09B9-6DF9-DBF4-8BAB2A313E14}"/>
              </a:ext>
            </a:extLst>
          </p:cNvPr>
          <p:cNvSpPr/>
          <p:nvPr/>
        </p:nvSpPr>
        <p:spPr>
          <a:xfrm>
            <a:off x="9752843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Document with solid fill">
            <a:extLst>
              <a:ext uri="{FF2B5EF4-FFF2-40B4-BE49-F238E27FC236}">
                <a16:creationId xmlns:a16="http://schemas.microsoft.com/office/drawing/2014/main" id="{C2E5F907-33CB-3969-AD99-2AB5C9EF6B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05379" y="3021183"/>
            <a:ext cx="1156677" cy="1156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7BC049F-E2D7-2DEA-F25E-97722F0DA264}"/>
              </a:ext>
            </a:extLst>
          </p:cNvPr>
          <p:cNvSpPr txBox="1"/>
          <p:nvPr/>
        </p:nvSpPr>
        <p:spPr>
          <a:xfrm>
            <a:off x="9207498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Submit a Case Study</a:t>
            </a:r>
          </a:p>
        </p:txBody>
      </p:sp>
    </p:spTree>
    <p:extLst>
      <p:ext uri="{BB962C8B-B14F-4D97-AF65-F5344CB8AC3E}">
        <p14:creationId xmlns:p14="http://schemas.microsoft.com/office/powerpoint/2010/main" val="306097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64130-5061-BD79-1E40-22372547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6FFFCCCC-A52D-ABC8-1052-1AE07FF387F3}"/>
              </a:ext>
            </a:extLst>
          </p:cNvPr>
          <p:cNvSpPr/>
          <p:nvPr/>
        </p:nvSpPr>
        <p:spPr>
          <a:xfrm>
            <a:off x="1" y="-11500"/>
            <a:ext cx="3403187" cy="6919673"/>
          </a:xfrm>
          <a:custGeom>
            <a:avLst/>
            <a:gdLst>
              <a:gd name="connsiteX0" fmla="*/ 0 w 3403187"/>
              <a:gd name="connsiteY0" fmla="*/ 0 h 6919673"/>
              <a:gd name="connsiteX1" fmla="*/ 294394 w 3403187"/>
              <a:gd name="connsiteY1" fmla="*/ 14865 h 6919673"/>
              <a:gd name="connsiteX2" fmla="*/ 3403187 w 3403187"/>
              <a:gd name="connsiteY2" fmla="*/ 3459836 h 6919673"/>
              <a:gd name="connsiteX3" fmla="*/ 294394 w 3403187"/>
              <a:gd name="connsiteY3" fmla="*/ 6904807 h 6919673"/>
              <a:gd name="connsiteX4" fmla="*/ 0 w 3403187"/>
              <a:gd name="connsiteY4" fmla="*/ 6919673 h 69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187" h="6919673">
                <a:moveTo>
                  <a:pt x="0" y="0"/>
                </a:moveTo>
                <a:lnTo>
                  <a:pt x="294394" y="14865"/>
                </a:lnTo>
                <a:cubicBezTo>
                  <a:pt x="2040557" y="192198"/>
                  <a:pt x="3403187" y="1666887"/>
                  <a:pt x="3403187" y="3459836"/>
                </a:cubicBezTo>
                <a:cubicBezTo>
                  <a:pt x="3403187" y="5252785"/>
                  <a:pt x="2040557" y="6727474"/>
                  <a:pt x="294394" y="6904807"/>
                </a:cubicBezTo>
                <a:lnTo>
                  <a:pt x="0" y="6919673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E6DB31-A68A-C6D7-BEB7-E615C6D8A309}"/>
              </a:ext>
            </a:extLst>
          </p:cNvPr>
          <p:cNvSpPr txBox="1"/>
          <p:nvPr/>
        </p:nvSpPr>
        <p:spPr>
          <a:xfrm>
            <a:off x="6869993" y="1095452"/>
            <a:ext cx="4246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B4C9D-31EA-C9FB-5ACC-47574E92030A}"/>
              </a:ext>
            </a:extLst>
          </p:cNvPr>
          <p:cNvSpPr txBox="1"/>
          <p:nvPr/>
        </p:nvSpPr>
        <p:spPr>
          <a:xfrm>
            <a:off x="6869993" y="2942160"/>
            <a:ext cx="4704460" cy="2958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Key Contacts: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Presentation and Communication: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Anuja Das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2"/>
              </a:rPr>
              <a:t>Anuja.das@biogen.com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{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riskmetric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}: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Eric Milliman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Arial" panose="020B0604020202020204" pitchFamily="34" charset="0"/>
                <a:hlinkClick r:id="rId3"/>
              </a:rPr>
              <a:t>eric.milliman@biogen.com</a:t>
            </a:r>
            <a:endParaRPr lang="en-US" sz="14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{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riskassessment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cs typeface="Arial" panose="020B0604020202020204" pitchFamily="34" charset="0"/>
              </a:rPr>
              <a:t>}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Aaron Clark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4"/>
              </a:rPr>
              <a:t>aclark02@arcusbio.com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R Regulatory Repositories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Coline Zeballos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hlinkClick r:id="rId5"/>
              </a:rPr>
              <a:t>coline.zeballos@roche.com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C7792-D6D4-9E69-9319-9D15A79E29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D966A2-BA59-46A6-35FF-3BD18CD779C6}"/>
              </a:ext>
            </a:extLst>
          </p:cNvPr>
          <p:cNvSpPr/>
          <p:nvPr/>
        </p:nvSpPr>
        <p:spPr>
          <a:xfrm>
            <a:off x="1641877" y="1321485"/>
            <a:ext cx="4091357" cy="4091357"/>
          </a:xfrm>
          <a:prstGeom prst="ellipse">
            <a:avLst/>
          </a:prstGeom>
          <a:solidFill>
            <a:srgbClr val="3973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38917-A178-EDE9-B3CE-4E713328AD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7785" b="-1"/>
          <a:stretch/>
        </p:blipFill>
        <p:spPr>
          <a:xfrm>
            <a:off x="2204524" y="1772239"/>
            <a:ext cx="2966062" cy="2974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A1019-D905-D300-D3BE-99B87314C4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694" y="371449"/>
            <a:ext cx="4358787" cy="5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9CDBE-4A17-039B-DF4F-473093219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53B0F6E-87BD-E467-A6B9-AAFB0816033B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01688-826A-6AC8-6BC7-D475C3CDE373}"/>
              </a:ext>
            </a:extLst>
          </p:cNvPr>
          <p:cNvSpPr txBox="1"/>
          <p:nvPr/>
        </p:nvSpPr>
        <p:spPr>
          <a:xfrm>
            <a:off x="121063" y="4581437"/>
            <a:ext cx="3873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bg1"/>
                </a:solidFill>
              </a:rPr>
              <a:t>BUT FIRST</a:t>
            </a:r>
            <a:endParaRPr lang="id-ID" sz="36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6BD4324-352D-4966-D0EB-297560C89E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pic>
        <p:nvPicPr>
          <p:cNvPr id="3074" name="Picture 2" descr="Icebreaker | Gartic Phone Wiki | Fandom">
            <a:extLst>
              <a:ext uri="{FF2B5EF4-FFF2-40B4-BE49-F238E27FC236}">
                <a16:creationId xmlns:a16="http://schemas.microsoft.com/office/drawing/2014/main" id="{B2E53656-4C42-84AB-FFDF-0AC48E7B7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73" y="1189486"/>
            <a:ext cx="3715116" cy="37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with a black and white background&#10;&#10;AI-generated content may be incorrect.">
            <a:extLst>
              <a:ext uri="{FF2B5EF4-FFF2-40B4-BE49-F238E27FC236}">
                <a16:creationId xmlns:a16="http://schemas.microsoft.com/office/drawing/2014/main" id="{AC19BFC4-4A37-F882-BA38-E8BA022A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16" y="1319348"/>
            <a:ext cx="4219303" cy="4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7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1" y="-11500"/>
            <a:ext cx="3403187" cy="6919673"/>
          </a:xfrm>
          <a:custGeom>
            <a:avLst/>
            <a:gdLst>
              <a:gd name="connsiteX0" fmla="*/ 0 w 3403187"/>
              <a:gd name="connsiteY0" fmla="*/ 0 h 6919673"/>
              <a:gd name="connsiteX1" fmla="*/ 294394 w 3403187"/>
              <a:gd name="connsiteY1" fmla="*/ 14865 h 6919673"/>
              <a:gd name="connsiteX2" fmla="*/ 3403187 w 3403187"/>
              <a:gd name="connsiteY2" fmla="*/ 3459836 h 6919673"/>
              <a:gd name="connsiteX3" fmla="*/ 294394 w 3403187"/>
              <a:gd name="connsiteY3" fmla="*/ 6904807 h 6919673"/>
              <a:gd name="connsiteX4" fmla="*/ 0 w 3403187"/>
              <a:gd name="connsiteY4" fmla="*/ 6919673 h 6919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187" h="6919673">
                <a:moveTo>
                  <a:pt x="0" y="0"/>
                </a:moveTo>
                <a:lnTo>
                  <a:pt x="294394" y="14865"/>
                </a:lnTo>
                <a:cubicBezTo>
                  <a:pt x="2040557" y="192198"/>
                  <a:pt x="3403187" y="1666887"/>
                  <a:pt x="3403187" y="3459836"/>
                </a:cubicBezTo>
                <a:cubicBezTo>
                  <a:pt x="3403187" y="5252785"/>
                  <a:pt x="2040557" y="6727474"/>
                  <a:pt x="294394" y="6904807"/>
                </a:cubicBezTo>
                <a:lnTo>
                  <a:pt x="0" y="6919673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69993" y="1095452"/>
            <a:ext cx="4246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</a:t>
            </a:r>
            <a:r>
              <a:rPr lang="id-ID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 Validation Hub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192636-240A-4059-828B-05ADB6B9EFBA}"/>
              </a:ext>
            </a:extLst>
          </p:cNvPr>
          <p:cNvSpPr txBox="1"/>
          <p:nvPr/>
        </p:nvSpPr>
        <p:spPr>
          <a:xfrm>
            <a:off x="6869993" y="2942160"/>
            <a:ext cx="4704460" cy="3281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Nested under the </a:t>
            </a: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R Consortium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Cross industry collaboration of over </a:t>
            </a: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fifty biotech and pharmaceutical companies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Initial aim: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Consolidate definitions, regulations, and best practices for qualification and validation of the open-source language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3973B3"/>
                </a:solidFill>
                <a:cs typeface="Arial" panose="020B0604020202020204" pitchFamily="34" charset="0"/>
              </a:rPr>
              <a:t>Current State: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Grown to include a variety of workstreams that produce resources and tools for open-source use aligning with the expectations of regulatory agencies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18545-458B-FB40-A42E-900658E3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45065-2F90-ACDD-8424-52986BB7E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694" y="371449"/>
            <a:ext cx="4358787" cy="586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7C3E87-1AE4-54D4-4507-CCA248C59846}"/>
              </a:ext>
            </a:extLst>
          </p:cNvPr>
          <p:cNvSpPr txBox="1"/>
          <p:nvPr/>
        </p:nvSpPr>
        <p:spPr>
          <a:xfrm>
            <a:off x="1214172" y="732569"/>
            <a:ext cx="4704460" cy="539286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Some companies are: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 err="1">
                <a:solidFill>
                  <a:schemeClr val="tx2"/>
                </a:solidFill>
                <a:cs typeface="Arial" panose="020B0604020202020204" pitchFamily="34" charset="0"/>
              </a:rPr>
              <a:t>Abbvie</a:t>
            </a:r>
            <a:endParaRPr lang="en-US" sz="1600" b="1" i="1" dirty="0">
              <a:solidFill>
                <a:schemeClr val="tx2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Biogen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Lilly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Merck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Parexel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Posit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Roche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Sanofi</a:t>
            </a:r>
          </a:p>
          <a:p>
            <a:pPr>
              <a:lnSpc>
                <a:spcPct val="150000"/>
              </a:lnSpc>
            </a:pPr>
            <a:r>
              <a:rPr lang="en-US" sz="1600" b="1" i="1" dirty="0">
                <a:solidFill>
                  <a:schemeClr val="tx2"/>
                </a:solidFill>
                <a:cs typeface="Arial" panose="020B0604020202020204" pitchFamily="34" charset="0"/>
              </a:rPr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171261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document&#10;&#10;Description automatically generated">
            <a:extLst>
              <a:ext uri="{FF2B5EF4-FFF2-40B4-BE49-F238E27FC236}">
                <a16:creationId xmlns:a16="http://schemas.microsoft.com/office/drawing/2014/main" id="{A47FB0C8-F805-6780-BB21-2809D483B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9" y="208979"/>
            <a:ext cx="11328982" cy="30926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Oval 3"/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E1431-F6BE-46F9-A6AB-A05BC41488CF}"/>
              </a:ext>
            </a:extLst>
          </p:cNvPr>
          <p:cNvSpPr txBox="1"/>
          <p:nvPr/>
        </p:nvSpPr>
        <p:spPr>
          <a:xfrm>
            <a:off x="369101" y="4159406"/>
            <a:ext cx="3376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600" dirty="0">
                <a:solidFill>
                  <a:schemeClr val="bg1"/>
                </a:solidFill>
              </a:rPr>
              <a:t>The White Paper</a:t>
            </a:r>
            <a:endParaRPr lang="id-ID" sz="36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B0816AB-7DCF-DB4A-901A-90FB3928A8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82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2BCC7C38-0D6F-8464-0909-FD0FD37D26DE}"/>
              </a:ext>
            </a:extLst>
          </p:cNvPr>
          <p:cNvSpPr/>
          <p:nvPr/>
        </p:nvSpPr>
        <p:spPr>
          <a:xfrm>
            <a:off x="8950080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2EAB07-3C9E-1BAF-293A-6A2B00F7DED1}"/>
              </a:ext>
            </a:extLst>
          </p:cNvPr>
          <p:cNvSpPr/>
          <p:nvPr/>
        </p:nvSpPr>
        <p:spPr>
          <a:xfrm>
            <a:off x="5265127" y="2767661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D433B8C-E5BF-B17F-AB15-9EB7A035D2AC}"/>
              </a:ext>
            </a:extLst>
          </p:cNvPr>
          <p:cNvSpPr/>
          <p:nvPr/>
        </p:nvSpPr>
        <p:spPr>
          <a:xfrm>
            <a:off x="1529594" y="2736432"/>
            <a:ext cx="1661746" cy="1661746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5F2EE-52CC-C0B2-1610-932DD71E5F4C}"/>
              </a:ext>
            </a:extLst>
          </p:cNvPr>
          <p:cNvSpPr txBox="1"/>
          <p:nvPr/>
        </p:nvSpPr>
        <p:spPr>
          <a:xfrm>
            <a:off x="678873" y="321729"/>
            <a:ext cx="11180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Risk-Based Approach for Assessing R Package Accuracy within a Validated Infrastructure 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25A6B16A-4F90-2830-78EC-0564FDBC1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155" y="2988966"/>
            <a:ext cx="1156677" cy="1156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AD76B-6477-F7CF-E288-45B639ED61D8}"/>
              </a:ext>
            </a:extLst>
          </p:cNvPr>
          <p:cNvSpPr txBox="1"/>
          <p:nvPr/>
        </p:nvSpPr>
        <p:spPr>
          <a:xfrm>
            <a:off x="678873" y="1591187"/>
            <a:ext cx="10834254" cy="868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/>
                </a:solidFill>
              </a:rPr>
              <a:t>Focuses on systems validation and adequate testing and documentation in keeping with the FDA’s “Statistical Software Clarifying Statement”</a:t>
            </a:r>
          </a:p>
        </p:txBody>
      </p: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79477F0B-D9F1-321E-326C-285059C90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3700" y="3021185"/>
            <a:ext cx="1156676" cy="1156676"/>
          </a:xfrm>
          <a:prstGeom prst="rect">
            <a:avLst/>
          </a:prstGeom>
        </p:spPr>
      </p:pic>
      <p:pic>
        <p:nvPicPr>
          <p:cNvPr id="12" name="Graphic 11" descr="Binoculars with solid fill">
            <a:extLst>
              <a:ext uri="{FF2B5EF4-FFF2-40B4-BE49-F238E27FC236}">
                <a16:creationId xmlns:a16="http://schemas.microsoft.com/office/drawing/2014/main" id="{B61D49D7-DAAA-0C7E-CF1E-A860A9A73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2616" y="3021183"/>
            <a:ext cx="1156677" cy="11566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B587C-1576-691D-1042-8722EA48130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E388DE-A2C2-E906-C21C-AB386482ABE7}"/>
              </a:ext>
            </a:extLst>
          </p:cNvPr>
          <p:cNvSpPr txBox="1"/>
          <p:nvPr/>
        </p:nvSpPr>
        <p:spPr>
          <a:xfrm>
            <a:off x="981274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Accuracy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FA2D8-1B74-2FCC-568C-CEEFCBBC4107}"/>
              </a:ext>
            </a:extLst>
          </p:cNvPr>
          <p:cNvSpPr txBox="1"/>
          <p:nvPr/>
        </p:nvSpPr>
        <p:spPr>
          <a:xfrm>
            <a:off x="4849000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Reproducibility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46939D-7DDD-7D6B-6EE9-18DF38354111}"/>
              </a:ext>
            </a:extLst>
          </p:cNvPr>
          <p:cNvSpPr txBox="1"/>
          <p:nvPr/>
        </p:nvSpPr>
        <p:spPr>
          <a:xfrm>
            <a:off x="8404735" y="4508688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Traceability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A97544-0801-45B0-FDB5-54E8AB912767}"/>
              </a:ext>
            </a:extLst>
          </p:cNvPr>
          <p:cNvSpPr txBox="1"/>
          <p:nvPr/>
        </p:nvSpPr>
        <p:spPr>
          <a:xfrm>
            <a:off x="4613737" y="5536511"/>
            <a:ext cx="3222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973B3"/>
                </a:solidFill>
              </a:rPr>
              <a:t>“For Intended Use”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E57A48-3A6F-BD93-C94C-7BD64906FAFB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The White Paper</a:t>
            </a:r>
          </a:p>
        </p:txBody>
      </p:sp>
    </p:spTree>
    <p:extLst>
      <p:ext uri="{BB962C8B-B14F-4D97-AF65-F5344CB8AC3E}">
        <p14:creationId xmlns:p14="http://schemas.microsoft.com/office/powerpoint/2010/main" val="4263141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275E-9C3D-178D-E385-028B98DD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49239F-21DC-78AF-3B59-32879F38E770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Risk-Based Approach to Assess Accuracy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3A95BB-95BA-8932-4E09-AC1B8F3C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3C2C44-1605-9D1F-881C-A3A6E804EB72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The White Paper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4EB90-BDF8-8EC9-941C-A8890DC4C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5" y="1567801"/>
            <a:ext cx="10328629" cy="372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3F21-3C94-C7EB-E296-4519D72F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5F14588-6FEA-19A1-B8AB-EC1D540D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367" y="0"/>
            <a:ext cx="5477265" cy="63382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6C99F2A-975A-D3E3-568D-0002F394F8FE}"/>
              </a:ext>
            </a:extLst>
          </p:cNvPr>
          <p:cNvSpPr/>
          <p:nvPr/>
        </p:nvSpPr>
        <p:spPr>
          <a:xfrm>
            <a:off x="79129" y="2848546"/>
            <a:ext cx="3956885" cy="3822050"/>
          </a:xfrm>
          <a:prstGeom prst="ellipse">
            <a:avLst/>
          </a:prstGeom>
          <a:solidFill>
            <a:srgbClr val="68B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D5D3CC-C8F3-616A-851F-305AF0203BCE}"/>
              </a:ext>
            </a:extLst>
          </p:cNvPr>
          <p:cNvSpPr txBox="1"/>
          <p:nvPr/>
        </p:nvSpPr>
        <p:spPr>
          <a:xfrm>
            <a:off x="121063" y="4159406"/>
            <a:ext cx="3873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600" dirty="0">
                <a:solidFill>
                  <a:schemeClr val="bg1"/>
                </a:solidFill>
              </a:rPr>
              <a:t>Tool 1: Quantify Risk Programmatically</a:t>
            </a:r>
            <a:endParaRPr lang="id-ID" sz="2400" b="1" spc="600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58DECF-9CA4-3AD5-E186-C76C38911C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5454D-7CD9-1F8E-4FF7-9D9E4F9E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E1ED10-C879-6016-878D-64441D3935EF}"/>
              </a:ext>
            </a:extLst>
          </p:cNvPr>
          <p:cNvSpPr txBox="1"/>
          <p:nvPr/>
        </p:nvSpPr>
        <p:spPr>
          <a:xfrm>
            <a:off x="678873" y="321729"/>
            <a:ext cx="1118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it Works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75B7F-F3DF-D06B-C121-03D77323FE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0986481" y="5798121"/>
            <a:ext cx="914400" cy="850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20CD0E-40C3-03EB-8858-A39CABE8CD34}"/>
              </a:ext>
            </a:extLst>
          </p:cNvPr>
          <p:cNvSpPr/>
          <p:nvPr/>
        </p:nvSpPr>
        <p:spPr>
          <a:xfrm>
            <a:off x="0" y="0"/>
            <a:ext cx="353558" cy="68580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{</a:t>
            </a:r>
            <a:r>
              <a:rPr lang="en-US" sz="1600" dirty="0" err="1"/>
              <a:t>riskmetric</a:t>
            </a:r>
            <a:r>
              <a:rPr lang="en-US" sz="1600" dirty="0"/>
              <a:t>}</a:t>
            </a:r>
          </a:p>
        </p:txBody>
      </p:sp>
      <p:pic>
        <p:nvPicPr>
          <p:cNvPr id="6" name="Picture 5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B0810EC4-6B5B-ACCF-23E2-9C89D6FA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7" y="2941946"/>
            <a:ext cx="6547904" cy="2140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0B5AC-CD61-4190-2B29-D70C4E24B6A0}"/>
              </a:ext>
            </a:extLst>
          </p:cNvPr>
          <p:cNvSpPr txBox="1"/>
          <p:nvPr/>
        </p:nvSpPr>
        <p:spPr>
          <a:xfrm>
            <a:off x="2085642" y="1475499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Perceived Risk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F827DA-9A79-542E-4D0A-63FC8D4831F1}"/>
              </a:ext>
            </a:extLst>
          </p:cNvPr>
          <p:cNvSpPr txBox="1"/>
          <p:nvPr/>
        </p:nvSpPr>
        <p:spPr>
          <a:xfrm>
            <a:off x="7353921" y="1475499"/>
            <a:ext cx="275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3973B3"/>
                </a:solidFill>
              </a:rPr>
              <a:t>Quantified Risk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D1580D9-C10C-0D6F-89C7-3094FC4A9D26}"/>
              </a:ext>
            </a:extLst>
          </p:cNvPr>
          <p:cNvSpPr/>
          <p:nvPr/>
        </p:nvSpPr>
        <p:spPr>
          <a:xfrm>
            <a:off x="5137638" y="1575526"/>
            <a:ext cx="1916723" cy="200055"/>
          </a:xfrm>
          <a:prstGeom prst="rightArrow">
            <a:avLst/>
          </a:prstGeom>
          <a:solidFill>
            <a:srgbClr val="3973B3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973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54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DB5F"/>
      </a:accent1>
      <a:accent2>
        <a:srgbClr val="FFB554"/>
      </a:accent2>
      <a:accent3>
        <a:srgbClr val="FE5E51"/>
      </a:accent3>
      <a:accent4>
        <a:srgbClr val="9E3D64"/>
      </a:accent4>
      <a:accent5>
        <a:srgbClr val="36ABB5"/>
      </a:accent5>
      <a:accent6>
        <a:srgbClr val="7578E5"/>
      </a:accent6>
      <a:hlink>
        <a:srgbClr val="0563C1"/>
      </a:hlink>
      <a:folHlink>
        <a:srgbClr val="954F72"/>
      </a:folHlink>
    </a:clrScheme>
    <a:fontScheme name="Custom 1">
      <a:majorFont>
        <a:latin typeface="Muli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28e349f-c68d-46ce-94ba-6d0e8d23db64}" enabled="1" method="Standard" siteId="{7b7466bb-fe1d-47a0-b943-8ded565c8e54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7597</TotalTime>
  <Words>573</Words>
  <Application>Microsoft Office PowerPoint</Application>
  <PresentationFormat>Widescreen</PresentationFormat>
  <Paragraphs>123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Amasis MT Pro Black</vt:lpstr>
      <vt:lpstr>Arial</vt:lpstr>
      <vt:lpstr>Calibri</vt:lpstr>
      <vt:lpstr>Lato</vt:lpstr>
      <vt:lpstr>Muli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Anuja Das</cp:lastModifiedBy>
  <cp:revision>52</cp:revision>
  <dcterms:created xsi:type="dcterms:W3CDTF">2019-12-25T08:43:37Z</dcterms:created>
  <dcterms:modified xsi:type="dcterms:W3CDTF">2025-10-03T15:22:48Z</dcterms:modified>
</cp:coreProperties>
</file>